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lay"/>
      <p:regular r:id="rId25"/>
      <p:bold r:id="rId26"/>
    </p:embeddedFont>
    <p:embeddedFont>
      <p:font typeface="Unica One"/>
      <p:regular r:id="rId27"/>
    </p:embeddedFont>
    <p:embeddedFont>
      <p:font typeface="Rational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-bold.fntdata"/><Relationship Id="rId25" Type="http://schemas.openxmlformats.org/officeDocument/2006/relationships/font" Target="fonts/Play-regular.fntdata"/><Relationship Id="rId28" Type="http://schemas.openxmlformats.org/officeDocument/2006/relationships/font" Target="fonts/Rationale-regular.fntdata"/><Relationship Id="rId27" Type="http://schemas.openxmlformats.org/officeDocument/2006/relationships/font" Target="fonts/Unica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21212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726388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75078" t="0"/>
          <a:stretch/>
        </p:blipFill>
        <p:spPr>
          <a:xfrm>
            <a:off x="7333750" y="0"/>
            <a:ext cx="1810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641925" y="1791900"/>
            <a:ext cx="7283700" cy="2458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85800" y="3525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685800" y="2269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>
            <a:off x="0" y="542925"/>
            <a:ext cx="9141300" cy="4053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400950"/>
            <a:ext cx="82296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457200" y="643450"/>
            <a:ext cx="7451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ationale"/>
              <a:buNone/>
              <a:defRPr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  <p:sp>
        <p:nvSpPr>
          <p:cNvPr id="67" name="Shape 67"/>
          <p:cNvSpPr txBox="1"/>
          <p:nvPr/>
        </p:nvSpPr>
        <p:spPr>
          <a:xfrm>
            <a:off x="685800" y="4576400"/>
            <a:ext cx="268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Juno (Alec) McClure	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3582275" y="4576400"/>
            <a:ext cx="2475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Hostos CC/CUNY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670525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@subjectiveideal	</a:t>
            </a: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3069400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junomcclure.com</a:t>
            </a: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	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1">
  <p:cSld name="TITLE_AND_TWO_COLUMNS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/>
          <p:nvPr/>
        </p:nvSpPr>
        <p:spPr>
          <a:xfrm>
            <a:off x="0" y="542925"/>
            <a:ext cx="9141300" cy="4053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0" y="563300"/>
            <a:ext cx="91413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0" y="563300"/>
            <a:ext cx="91413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576425" y="563300"/>
            <a:ext cx="82488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400950"/>
            <a:ext cx="39945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4692274" y="1400950"/>
            <a:ext cx="39945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457200" y="643450"/>
            <a:ext cx="7451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ationale"/>
              <a:buNone/>
              <a:defRPr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  <p:sp>
        <p:nvSpPr>
          <p:cNvPr id="80" name="Shape 80"/>
          <p:cNvSpPr txBox="1"/>
          <p:nvPr/>
        </p:nvSpPr>
        <p:spPr>
          <a:xfrm>
            <a:off x="685800" y="4576400"/>
            <a:ext cx="268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Juno (Alec) McClure	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3582275" y="4576400"/>
            <a:ext cx="2475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Hostos CC/CUNY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670525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@subjectiveideal	</a:t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3069400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junomcclure.com	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0" y="542925"/>
            <a:ext cx="9141300" cy="4053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563300"/>
            <a:ext cx="91413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576425" y="563300"/>
            <a:ext cx="82488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457200" y="643450"/>
            <a:ext cx="7451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ationale"/>
              <a:buNone/>
              <a:defRPr>
                <a:solidFill>
                  <a:srgbClr val="FFFFFF"/>
                </a:solidFill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  <p:sp>
        <p:nvSpPr>
          <p:cNvPr id="90" name="Shape 90"/>
          <p:cNvSpPr txBox="1"/>
          <p:nvPr/>
        </p:nvSpPr>
        <p:spPr>
          <a:xfrm>
            <a:off x="685800" y="4576400"/>
            <a:ext cx="268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Juno (Alec) McClure	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3582275" y="4576400"/>
            <a:ext cx="2475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Hostos CC/CUNY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670525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@subjectiveideal	</a:t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3069400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junomcclure.com	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0" y="542925"/>
            <a:ext cx="9141300" cy="4053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0" y="563300"/>
            <a:ext cx="91413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576425" y="563300"/>
            <a:ext cx="82488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563300"/>
            <a:ext cx="91413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4025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1" name="Shape 101"/>
          <p:cNvSpPr txBox="1"/>
          <p:nvPr/>
        </p:nvSpPr>
        <p:spPr>
          <a:xfrm>
            <a:off x="685800" y="4576400"/>
            <a:ext cx="268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Alec (Juno) McClure	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3582275" y="4576400"/>
            <a:ext cx="2475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Hostos CC/CUNY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670525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@subjectiveideal	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3069400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junomcclure.com	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_1_1">
    <p:bg>
      <p:bgPr>
        <a:solidFill>
          <a:srgbClr val="21212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2625" y="1791900"/>
            <a:ext cx="9141300" cy="2458500"/>
          </a:xfrm>
          <a:prstGeom prst="rect">
            <a:avLst/>
          </a:prstGeom>
          <a:solidFill>
            <a:srgbClr val="212121">
              <a:alpha val="7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x="685800" y="3525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type="ctrTitle"/>
          </p:nvPr>
        </p:nvSpPr>
        <p:spPr>
          <a:xfrm>
            <a:off x="685800" y="2269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 1">
  <p:cSld name="TITLE_AND_BODY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0" y="563300"/>
            <a:ext cx="91413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11024" l="0" r="0" t="10954"/>
          <a:stretch/>
        </p:blipFill>
        <p:spPr>
          <a:xfrm>
            <a:off x="0" y="563300"/>
            <a:ext cx="7263874" cy="4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11024" l="15603" r="75078" t="10954"/>
          <a:stretch/>
        </p:blipFill>
        <p:spPr>
          <a:xfrm>
            <a:off x="8467151" y="563300"/>
            <a:ext cx="676851" cy="4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76425" y="563300"/>
            <a:ext cx="82488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57200" y="1400950"/>
            <a:ext cx="82296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7" name="Shape 117"/>
          <p:cNvSpPr/>
          <p:nvPr/>
        </p:nvSpPr>
        <p:spPr>
          <a:xfrm>
            <a:off x="0" y="643450"/>
            <a:ext cx="7908300" cy="7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457200" y="643450"/>
            <a:ext cx="7451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  <p:sp>
        <p:nvSpPr>
          <p:cNvPr id="119" name="Shape 119"/>
          <p:cNvSpPr txBox="1"/>
          <p:nvPr/>
        </p:nvSpPr>
        <p:spPr>
          <a:xfrm>
            <a:off x="685800" y="4576400"/>
            <a:ext cx="268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Alec (Juno) McClure	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3582275" y="4576400"/>
            <a:ext cx="2475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Hostos CC/CUNY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670525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@subjectiveideal	</a:t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3069400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junomcclure.com	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1 1">
  <p:cSld name="TITLE_AND_TWO_COLUMNS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0" y="563300"/>
            <a:ext cx="91413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11024" l="0" r="0" t="10954"/>
          <a:stretch/>
        </p:blipFill>
        <p:spPr>
          <a:xfrm>
            <a:off x="0" y="563300"/>
            <a:ext cx="7263874" cy="4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11024" l="15603" r="75078" t="10954"/>
          <a:stretch/>
        </p:blipFill>
        <p:spPr>
          <a:xfrm>
            <a:off x="8467151" y="563300"/>
            <a:ext cx="676851" cy="4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576425" y="563300"/>
            <a:ext cx="82488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400950"/>
            <a:ext cx="39945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4692274" y="1400950"/>
            <a:ext cx="39945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1" name="Shape 131"/>
          <p:cNvSpPr/>
          <p:nvPr/>
        </p:nvSpPr>
        <p:spPr>
          <a:xfrm>
            <a:off x="0" y="643450"/>
            <a:ext cx="7908300" cy="7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0" y="643450"/>
            <a:ext cx="7908300" cy="7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457200" y="643450"/>
            <a:ext cx="7451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  <p:sp>
        <p:nvSpPr>
          <p:cNvPr id="134" name="Shape 134"/>
          <p:cNvSpPr txBox="1"/>
          <p:nvPr/>
        </p:nvSpPr>
        <p:spPr>
          <a:xfrm>
            <a:off x="685800" y="4576400"/>
            <a:ext cx="268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Alec (Juno) McClure	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582275" y="4576400"/>
            <a:ext cx="2475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Hostos CC/CUNY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670525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@subjectiveideal	</a:t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3069400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junomcclure.com	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 1">
  <p:cSld name="TITLE_ONLY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0" y="563300"/>
            <a:ext cx="91413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11024" l="0" r="0" t="10954"/>
          <a:stretch/>
        </p:blipFill>
        <p:spPr>
          <a:xfrm>
            <a:off x="0" y="563300"/>
            <a:ext cx="7263874" cy="4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11024" l="15603" r="75078" t="10954"/>
          <a:stretch/>
        </p:blipFill>
        <p:spPr>
          <a:xfrm>
            <a:off x="8467151" y="563300"/>
            <a:ext cx="676851" cy="4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576425" y="563300"/>
            <a:ext cx="82488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0" y="643450"/>
            <a:ext cx="7908300" cy="7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457200" y="643450"/>
            <a:ext cx="7451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  <p:sp>
        <p:nvSpPr>
          <p:cNvPr id="146" name="Shape 146"/>
          <p:cNvSpPr txBox="1"/>
          <p:nvPr/>
        </p:nvSpPr>
        <p:spPr>
          <a:xfrm>
            <a:off x="685800" y="4576400"/>
            <a:ext cx="268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Alec (Juno) McClure	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582275" y="4576400"/>
            <a:ext cx="2475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Hostos CC/CUNY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670525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@subjectiveideal	</a:t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3069400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junomcclure.com	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 1">
  <p:cSld name="CAPTION_ONLY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0" y="563300"/>
            <a:ext cx="91413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11024" l="0" r="0" t="10954"/>
          <a:stretch/>
        </p:blipFill>
        <p:spPr>
          <a:xfrm>
            <a:off x="0" y="563300"/>
            <a:ext cx="7263874" cy="4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11024" l="15603" r="75078" t="10954"/>
          <a:stretch/>
        </p:blipFill>
        <p:spPr>
          <a:xfrm>
            <a:off x="8467151" y="563300"/>
            <a:ext cx="676851" cy="4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576425" y="563300"/>
            <a:ext cx="82488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57200" y="4025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57" name="Shape 157"/>
          <p:cNvSpPr txBox="1"/>
          <p:nvPr/>
        </p:nvSpPr>
        <p:spPr>
          <a:xfrm>
            <a:off x="685800" y="4576400"/>
            <a:ext cx="268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Alec (Juno) McClure	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3582275" y="4576400"/>
            <a:ext cx="2475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Hostos CC/CUNY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670525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@subjectiveideal	</a:t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3069400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junomcclure.com	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0" y="563300"/>
            <a:ext cx="91413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11024" l="0" r="0" t="10954"/>
          <a:stretch/>
        </p:blipFill>
        <p:spPr>
          <a:xfrm>
            <a:off x="0" y="563300"/>
            <a:ext cx="7263874" cy="4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11024" l="15603" r="75078" t="10954"/>
          <a:stretch/>
        </p:blipFill>
        <p:spPr>
          <a:xfrm>
            <a:off x="8467151" y="563300"/>
            <a:ext cx="676851" cy="4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576425" y="563300"/>
            <a:ext cx="82488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685800" y="4576400"/>
            <a:ext cx="268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Alec (Juno) McClure	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3582275" y="4576400"/>
            <a:ext cx="2475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Hostos CC/CUNY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670525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@subjectiveideal	</a:t>
            </a: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3069400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junomcclure.com	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_2">
    <p:bg>
      <p:bgPr>
        <a:solidFill>
          <a:srgbClr val="21212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>
            <a:off x="125" y="565200"/>
            <a:ext cx="91440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Shape 20"/>
          <p:cNvPicPr preferRelativeResize="0"/>
          <p:nvPr/>
        </p:nvPicPr>
        <p:blipFill rotWithShape="1">
          <a:blip r:embed="rId3">
            <a:alphaModFix/>
          </a:blip>
          <a:srcRect b="11024" l="0" r="0" t="10954"/>
          <a:stretch/>
        </p:blipFill>
        <p:spPr>
          <a:xfrm>
            <a:off x="0" y="563300"/>
            <a:ext cx="7263874" cy="4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"/>
          <p:cNvPicPr preferRelativeResize="0"/>
          <p:nvPr/>
        </p:nvPicPr>
        <p:blipFill rotWithShape="1">
          <a:blip r:embed="rId3">
            <a:alphaModFix/>
          </a:blip>
          <a:srcRect b="11024" l="15603" r="75078" t="10954"/>
          <a:stretch/>
        </p:blipFill>
        <p:spPr>
          <a:xfrm>
            <a:off x="8467151" y="563300"/>
            <a:ext cx="676851" cy="4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576425" y="563300"/>
            <a:ext cx="82488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641925" y="1791900"/>
            <a:ext cx="7283700" cy="2458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x="685800" y="3525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ctrTitle"/>
          </p:nvPr>
        </p:nvSpPr>
        <p:spPr>
          <a:xfrm>
            <a:off x="685800" y="2269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26" name="Shape 26"/>
          <p:cNvSpPr txBox="1"/>
          <p:nvPr/>
        </p:nvSpPr>
        <p:spPr>
          <a:xfrm>
            <a:off x="685800" y="4576400"/>
            <a:ext cx="268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Juno (Alec) McClure	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3582275" y="4576400"/>
            <a:ext cx="2475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Hostos CC/CUNY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670525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@subjectiveideal	</a:t>
            </a:r>
            <a:endParaRPr/>
          </a:p>
        </p:txBody>
      </p:sp>
      <p:sp>
        <p:nvSpPr>
          <p:cNvPr id="29" name="Shape 29"/>
          <p:cNvSpPr txBox="1"/>
          <p:nvPr/>
        </p:nvSpPr>
        <p:spPr>
          <a:xfrm>
            <a:off x="3069400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junomcclure.com	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 1">
  <p:cSld name="TITLE_2_1">
    <p:bg>
      <p:bgPr>
        <a:solidFill>
          <a:srgbClr val="21212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0" y="542925"/>
            <a:ext cx="9141300" cy="4053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25" y="563025"/>
            <a:ext cx="9144000" cy="40131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576425" y="542925"/>
            <a:ext cx="8248800" cy="4053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641925" y="1791900"/>
            <a:ext cx="7283700" cy="2458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685800" y="3525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type="ctrTitle"/>
          </p:nvPr>
        </p:nvSpPr>
        <p:spPr>
          <a:xfrm>
            <a:off x="685800" y="2269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8" name="Shape 38"/>
          <p:cNvSpPr txBox="1"/>
          <p:nvPr/>
        </p:nvSpPr>
        <p:spPr>
          <a:xfrm>
            <a:off x="685800" y="4576400"/>
            <a:ext cx="268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Juno (</a:t>
            </a:r>
            <a:r>
              <a:rPr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Alec) </a:t>
            </a: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McClure	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9" name="Shape 39"/>
          <p:cNvSpPr txBox="1"/>
          <p:nvPr/>
        </p:nvSpPr>
        <p:spPr>
          <a:xfrm>
            <a:off x="3582275" y="4576400"/>
            <a:ext cx="2475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Hostos CC/CUNY</a:t>
            </a:r>
            <a:endParaRPr sz="2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" name="Shape 40"/>
          <p:cNvSpPr txBox="1"/>
          <p:nvPr/>
        </p:nvSpPr>
        <p:spPr>
          <a:xfrm>
            <a:off x="670525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@subjectiveideal	</a:t>
            </a:r>
            <a:endParaRPr/>
          </a:p>
        </p:txBody>
      </p:sp>
      <p:sp>
        <p:nvSpPr>
          <p:cNvPr id="41" name="Shape 41"/>
          <p:cNvSpPr txBox="1"/>
          <p:nvPr/>
        </p:nvSpPr>
        <p:spPr>
          <a:xfrm>
            <a:off x="3069400" y="4833050"/>
            <a:ext cx="3000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junomcclure.com	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643450"/>
            <a:ext cx="7908300" cy="7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x="457200" y="643450"/>
            <a:ext cx="7451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533400" y="1400950"/>
            <a:ext cx="82296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400950"/>
            <a:ext cx="39945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692274" y="1400950"/>
            <a:ext cx="39945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9" name="Shape 49"/>
          <p:cNvSpPr/>
          <p:nvPr/>
        </p:nvSpPr>
        <p:spPr>
          <a:xfrm>
            <a:off x="0" y="643450"/>
            <a:ext cx="7908300" cy="7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457200" y="643450"/>
            <a:ext cx="7451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643450"/>
            <a:ext cx="7908300" cy="7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457200" y="643450"/>
            <a:ext cx="7451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ationale"/>
              <a:buNone/>
              <a:defRPr>
                <a:latin typeface="Rationale"/>
                <a:ea typeface="Rationale"/>
                <a:cs typeface="Rationale"/>
                <a:sym typeface="Rationa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rgbClr val="21212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/>
          <p:nvPr/>
        </p:nvSpPr>
        <p:spPr>
          <a:xfrm>
            <a:off x="2625" y="1791900"/>
            <a:ext cx="9141300" cy="2706900"/>
          </a:xfrm>
          <a:prstGeom prst="rect">
            <a:avLst/>
          </a:prstGeom>
          <a:solidFill>
            <a:srgbClr val="212121">
              <a:alpha val="7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85800" y="3525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685800" y="2269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Unica One"/>
              <a:buNone/>
              <a:defRPr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ark-gradient">
    <p:bg>
      <p:bgPr>
        <a:solidFill>
          <a:srgbClr val="21212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726388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1">
            <a:alphaModFix/>
          </a:blip>
          <a:srcRect b="0" l="0" r="75078" t="0"/>
          <a:stretch/>
        </p:blipFill>
        <p:spPr>
          <a:xfrm>
            <a:off x="7333750" y="0"/>
            <a:ext cx="1810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576425" y="563300"/>
            <a:ext cx="8248800" cy="4305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 txBox="1"/>
          <p:nvPr>
            <p:ph type="title"/>
          </p:nvPr>
        </p:nvSpPr>
        <p:spPr>
          <a:xfrm>
            <a:off x="533400" y="358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Unica One"/>
              <a:buNone/>
              <a:defRPr b="1" sz="3800"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Unica One"/>
              <a:buNone/>
              <a:defRPr b="1" sz="3600"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Unica One"/>
              <a:buNone/>
              <a:defRPr b="1" sz="3600"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Unica One"/>
              <a:buNone/>
              <a:defRPr b="1" sz="3600"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Unica One"/>
              <a:buNone/>
              <a:defRPr b="1" sz="3600"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Unica One"/>
              <a:buNone/>
              <a:defRPr b="1" sz="3600"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Unica One"/>
              <a:buNone/>
              <a:defRPr b="1" sz="3600"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Unica One"/>
              <a:buNone/>
              <a:defRPr b="1" sz="3600"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Unica One"/>
              <a:buNone/>
              <a:defRPr b="1" sz="3600"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" type="body"/>
          </p:nvPr>
        </p:nvSpPr>
        <p:spPr>
          <a:xfrm>
            <a:off x="533400" y="1276350"/>
            <a:ext cx="82296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lay"/>
              <a:buChar char="●"/>
              <a:defRPr sz="2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Char char="○"/>
              <a:defRPr sz="2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Char char="■"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●"/>
              <a:defRPr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○"/>
              <a:defRPr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■"/>
              <a:defRPr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●"/>
              <a:defRPr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○"/>
              <a:defRPr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■"/>
              <a:defRPr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ctrTitle"/>
          </p:nvPr>
        </p:nvSpPr>
        <p:spPr>
          <a:xfrm>
            <a:off x="685800" y="2269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GDC 2018</a:t>
            </a:r>
            <a:endParaRPr/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685800" y="3525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500" y="662113"/>
            <a:ext cx="3098925" cy="41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75" y="836098"/>
            <a:ext cx="2990149" cy="22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5">
            <a:alphaModFix/>
          </a:blip>
          <a:srcRect b="0" l="6108" r="8929" t="0"/>
          <a:stretch/>
        </p:blipFill>
        <p:spPr>
          <a:xfrm>
            <a:off x="6511125" y="662138"/>
            <a:ext cx="2632875" cy="41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57200" y="643450"/>
            <a:ext cx="7451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Scholarships</a:t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533400" y="1400950"/>
            <a:ext cx="82296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Amplifying New Voices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IGDA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Need Diverse Games!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865" y="0"/>
            <a:ext cx="32377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457200" y="643450"/>
            <a:ext cx="7451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533400" y="1400950"/>
            <a:ext cx="82296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2333"/>
            <a:ext cx="9144001" cy="4438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939"/>
            <a:ext cx="6154164" cy="4615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163" y="263953"/>
            <a:ext cx="2989837" cy="224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164" y="2637197"/>
            <a:ext cx="2989837" cy="224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8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 Dot Grid + GDC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